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298" r:id="rId4"/>
    <p:sldId id="300" r:id="rId5"/>
    <p:sldId id="296" r:id="rId6"/>
    <p:sldId id="299" r:id="rId7"/>
    <p:sldId id="301" r:id="rId8"/>
    <p:sldId id="292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54"/>
    <p:restoredTop sz="94704"/>
  </p:normalViewPr>
  <p:slideViewPr>
    <p:cSldViewPr snapToGrid="0" snapToObjects="1">
      <p:cViewPr varScale="1">
        <p:scale>
          <a:sx n="146" d="100"/>
          <a:sy n="146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B1524-101E-E641-8B9F-C8EEF73F8B43}" type="datetimeFigureOut">
              <a:rPr lang="en-US" smtClean="0"/>
              <a:t>4/4/23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CFDEC-08C4-8342-96DB-9F69118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3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1CFDEC-08C4-8342-96DB-9F69118DA3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2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6E2E-579F-B64D-9C9F-295D86E37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4C716-FFC6-5B4F-9941-C2EE1D4B7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E9E14-F46D-3246-93B2-5264A7B5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CF14C-94CC-8548-B732-ED90B2211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B82F0-C7B2-2A4B-9325-2315696B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DFF5-B603-2E4D-8464-8FBE61A7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125F3-1DEA-8846-9B8C-A154DBCFC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D24C4-9E50-1B4C-86EF-2456173E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AEAD6-B589-834D-A6B5-23DF8A25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DB32C-EA5A-8849-B7DD-4B771DB0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9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D4BDF-430C-9142-8D55-F7594F6F7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85BB1-CDEE-8A45-9A4C-621D0CE3B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D46F8-AB8B-7047-817D-290F24EC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3002A-A8A1-C043-BCDB-0521BF519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3EB1D-E45B-DF42-8745-F37DA7CD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1F93-9339-2B4E-95F6-755DF7AE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7604F-FB58-8E46-B0C9-B82364C4D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54E37-CA2E-D945-B580-01070C24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BA58-66BE-344F-8251-B7D42665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3CB6D-E612-CC4D-B876-BF720F286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5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B3B21-ACAA-8C4E-8E13-F49A3F93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84F22-5CD3-4545-B12C-4CF98536B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3D092-CD51-6340-B918-94B03E4B5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EDF26-13DF-B14B-976D-07ACE2B9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A25B8-CAF4-FF42-9C5D-8BDF46F0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1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9D1D-2762-744F-BA4B-4F834967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B4F8-A1BB-7842-B010-323BFE4ED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0783F-1297-CB4D-9CE7-D72F2B901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8DE07-06AD-EB43-B491-4A477F8B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7DC43-F40D-6A49-99F2-4F08F8E4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3CD70-0BE4-F74B-BC23-4E01FE4E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6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80B4-A5B8-CE48-A208-B536518D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A202D-3A3D-0C42-9B43-1B6E9709A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E981E-BAE5-6842-8183-CB9220D34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47926-55BD-4F46-AA74-A88E3506D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5B009-CBB3-624C-9F13-2D385785E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C56662-61CF-564D-8B09-72AF8191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97BF7-9E20-474C-9ECF-0D030F0B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2AFA5-A408-CF4E-B741-527FEBB3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3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CD08B-0AEE-3D49-B74F-4F3882883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C178C-BAA7-D545-95B0-649061BC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A6BC4-4764-BC47-AF4B-B3A34F1E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7D8A8-CBFB-DF4F-A222-D887E48E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9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09749D-A6F5-FE4D-8EB4-85EB3CDE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15A59-299F-6247-B437-6B55572D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8B38-228F-2045-A1C8-C6720D37A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7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17279-E519-5B47-83D6-19DE527E2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41B31-0AEA-0A40-B694-711F82827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7016F-3B5A-6D42-89E8-8C75FD58C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A5F1C-4541-7D4E-B009-24071AF6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341DA-97E1-C14B-AF86-F5015E1C0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0D6AC-C38A-E04A-812D-94C8333DE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4A818-9124-1E47-B247-3F72767F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AE185-B4AD-9944-957E-7AEAF92D7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801C4-0455-5546-8C90-175154438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625FE-B96E-024C-A4E7-9FC9D36A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8B1D-2B9E-EF44-970A-88248CA10B8D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A73B3-8D6C-0C46-8FE9-A900B5748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BC9DD-7953-EA46-8BCC-93A2C489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63F-85E0-E946-A396-A689FA351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7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A5D5976-2BC7-FC4B-8532-558689B19D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b="21284"/>
          <a:stretch/>
        </p:blipFill>
        <p:spPr>
          <a:xfrm>
            <a:off x="0" y="2942"/>
            <a:ext cx="12192000" cy="685505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47509E-7B5C-DB44-97C9-9E1EA16D5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72B48-D5D9-6A40-8DE0-A07A17136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7C7A2-8F8B-2E4C-94ED-643772CB2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74708B1D-2B9E-EF44-970A-88248CA10B8D}" type="datetimeFigureOut">
              <a:rPr lang="en-US" smtClean="0"/>
              <a:pPr/>
              <a:t>4/4/23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64528-EEA7-634E-87F5-FCAD15404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C12FE-6252-C04A-B416-2BA9D954B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AA7DA63F-85E0-E946-A396-A689FA351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3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40000"/>
              <a:lumOff val="60000"/>
            </a:schemeClr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andara" panose="020E0502030303020204" pitchFamily="34" charset="0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ndara" panose="020E0502030303020204" pitchFamily="34" charset="0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ndara" panose="020E0502030303020204" pitchFamily="34" charset="0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ndara" panose="020E0502030303020204" pitchFamily="34" charset="0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ndara" panose="020E0502030303020204" pitchFamily="34" charset="0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e.uconn.edu/doctoral-qualifying-ex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ants.nih.gov/grants/how-to-apply-application-guide/forms-g/general-forms-g.pdf" TargetMode="External"/><Relationship Id="rId4" Type="http://schemas.openxmlformats.org/officeDocument/2006/relationships/hyperlink" Target="https://www.niaid.nih.gov/grants-contracts/sample-applications#r0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273A-0C52-8B43-BE53-51B8757EC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25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guide to the qualifying exam</a:t>
            </a:r>
            <a:br>
              <a:rPr lang="en-US" dirty="0"/>
            </a:br>
            <a:r>
              <a:rPr lang="en-US" dirty="0"/>
              <a:t>UConn BME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F2028-864A-A34E-92C1-EFED50AD0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4772"/>
            <a:ext cx="9144000" cy="993228"/>
          </a:xfrm>
        </p:spPr>
        <p:txBody>
          <a:bodyPr/>
          <a:lstStyle/>
          <a:p>
            <a:r>
              <a:rPr lang="en-US" dirty="0"/>
              <a:t>Monty A. </a:t>
            </a:r>
            <a:r>
              <a:rPr lang="en-US" dirty="0" err="1"/>
              <a:t>Escabí</a:t>
            </a:r>
            <a:r>
              <a:rPr lang="en-US" dirty="0"/>
              <a:t>, Grad. Program Director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AC08F40C-26DC-1B4A-9F8B-DB0E54F63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474" y="2518706"/>
            <a:ext cx="8663052" cy="288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59" y="-56261"/>
            <a:ext cx="10515600" cy="1001220"/>
          </a:xfrm>
        </p:spPr>
        <p:txBody>
          <a:bodyPr/>
          <a:lstStyle/>
          <a:p>
            <a:r>
              <a:rPr lang="en-US" dirty="0"/>
              <a:t>Why do I have to take a Qualifying Exam?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F25E66-2DE1-374C-BC12-0D622EAB8230}"/>
              </a:ext>
            </a:extLst>
          </p:cNvPr>
          <p:cNvSpPr txBox="1"/>
          <p:nvPr/>
        </p:nvSpPr>
        <p:spPr>
          <a:xfrm>
            <a:off x="353614" y="2208073"/>
            <a:ext cx="913722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bg1"/>
                </a:solidFill>
                <a:latin typeface="Candara" panose="020E0502030303020204" pitchFamily="34" charset="0"/>
              </a:rPr>
              <a:t>Develop critical skills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Written and oral communication skills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Research project design and development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Critical thinking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6B9C59F-EC26-5046-BF96-263E3DDD33D0}"/>
              </a:ext>
            </a:extLst>
          </p:cNvPr>
          <p:cNvGrpSpPr/>
          <p:nvPr/>
        </p:nvGrpSpPr>
        <p:grpSpPr>
          <a:xfrm>
            <a:off x="8210682" y="944959"/>
            <a:ext cx="3450481" cy="3649184"/>
            <a:chOff x="664127" y="701364"/>
            <a:chExt cx="3450481" cy="364918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A484B7F-2FFF-584F-A9E6-B663642BE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27" y="925221"/>
              <a:ext cx="2005244" cy="3425327"/>
            </a:xfrm>
            <a:prstGeom prst="rect">
              <a:avLst/>
            </a:prstGeom>
          </p:spPr>
        </p:pic>
        <p:sp>
          <p:nvSpPr>
            <p:cNvPr id="13" name="Oval Callout 12">
              <a:extLst>
                <a:ext uri="{FF2B5EF4-FFF2-40B4-BE49-F238E27FC236}">
                  <a16:creationId xmlns:a16="http://schemas.microsoft.com/office/drawing/2014/main" id="{CAD98AD8-42E5-B347-9C1F-E59958CD80E3}"/>
                </a:ext>
              </a:extLst>
            </p:cNvPr>
            <p:cNvSpPr/>
            <p:nvPr/>
          </p:nvSpPr>
          <p:spPr>
            <a:xfrm>
              <a:off x="1944285" y="701364"/>
              <a:ext cx="2170323" cy="1374179"/>
            </a:xfrm>
            <a:prstGeom prst="wedgeEllipse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3B3B21-E196-4140-8CFB-CEEE254B58B2}"/>
                </a:ext>
              </a:extLst>
            </p:cNvPr>
            <p:cNvSpPr txBox="1"/>
            <p:nvPr/>
          </p:nvSpPr>
          <p:spPr>
            <a:xfrm>
              <a:off x="2264158" y="1003732"/>
              <a:ext cx="176545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 b="1" dirty="0">
                  <a:latin typeface="Candara" panose="020E0502030303020204" pitchFamily="34" charset="0"/>
                </a:rPr>
                <a:t>It’s a rite of passage.</a:t>
              </a:r>
              <a:endParaRPr lang="en-US" sz="2200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A6C0AF0-7805-A44A-95DD-5E63FF103AA3}"/>
              </a:ext>
            </a:extLst>
          </p:cNvPr>
          <p:cNvSpPr txBox="1"/>
          <p:nvPr/>
        </p:nvSpPr>
        <p:spPr>
          <a:xfrm>
            <a:off x="119559" y="1153219"/>
            <a:ext cx="436430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bg1"/>
                </a:solidFill>
                <a:latin typeface="Candara" panose="020E0502030303020204" pitchFamily="34" charset="0"/>
              </a:rPr>
              <a:t>Yes …but there is more to it.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2AB1DC-73A3-5748-BC7C-2DAF76658E43}"/>
              </a:ext>
            </a:extLst>
          </p:cNvPr>
          <p:cNvSpPr txBox="1"/>
          <p:nvPr/>
        </p:nvSpPr>
        <p:spPr>
          <a:xfrm>
            <a:off x="353614" y="4271406"/>
            <a:ext cx="9137226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bg1"/>
                </a:solidFill>
                <a:latin typeface="Candara" panose="020E0502030303020204" pitchFamily="34" charset="0"/>
              </a:rPr>
              <a:t>Assessment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Your readiness for doing scholarly work and research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Basic knowledge in your track and research area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ndara" panose="020E0502030303020204" pitchFamily="34" charset="0"/>
              </a:rPr>
              <a:t>Your ability to think outside the box and think globally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3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18" y="0"/>
            <a:ext cx="10515600" cy="1001220"/>
          </a:xfrm>
        </p:spPr>
        <p:txBody>
          <a:bodyPr/>
          <a:lstStyle/>
          <a:p>
            <a:r>
              <a:rPr lang="en-US" dirty="0"/>
              <a:t>Exam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BAB4E-63C9-604A-A072-D37C6383B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607" y="1099891"/>
            <a:ext cx="11914785" cy="2084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Written Component </a:t>
            </a:r>
            <a:endParaRPr lang="en-US" dirty="0"/>
          </a:p>
          <a:p>
            <a:r>
              <a:rPr lang="en-US" sz="2200" dirty="0"/>
              <a:t>Formatted in the style of NIH style research project grant proposal (R01) .</a:t>
            </a:r>
          </a:p>
          <a:p>
            <a:r>
              <a:rPr lang="en-US" sz="2200" dirty="0"/>
              <a:t>Topics for each track are selected 2 month prior to the completion of the qualifying exams by a committee of faculty within each respective tract.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286F74-80DD-D14A-950D-3E41B251FD18}"/>
              </a:ext>
            </a:extLst>
          </p:cNvPr>
          <p:cNvSpPr txBox="1"/>
          <p:nvPr/>
        </p:nvSpPr>
        <p:spPr>
          <a:xfrm>
            <a:off x="138607" y="2903923"/>
            <a:ext cx="1164349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Candara" panose="020E0502030303020204" pitchFamily="34" charset="0"/>
              </a:rPr>
              <a:t>Oral Component</a:t>
            </a:r>
            <a:endParaRPr lang="en-US" sz="22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The student is required to defend the RO1 proposal as part of an oral examination.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Presentation should be &lt;30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Total time including question session  should be &lt;2 hours.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74DA9-F706-CB45-96AD-2098858B07A7}"/>
              </a:ext>
            </a:extLst>
          </p:cNvPr>
          <p:cNvSpPr txBox="1"/>
          <p:nvPr/>
        </p:nvSpPr>
        <p:spPr>
          <a:xfrm>
            <a:off x="138607" y="4677483"/>
            <a:ext cx="1099677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Candara" panose="020E0502030303020204" pitchFamily="34" charset="0"/>
              </a:rPr>
              <a:t>Assessment and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The advisory committee makes a pass/fail decision based on the combined results of the written component and oral presentation.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In the event of an unsuccessful attempt, the exam may be repeated once if necessary and at the discretion of the committee.       </a:t>
            </a:r>
          </a:p>
        </p:txBody>
      </p:sp>
    </p:spTree>
    <p:extLst>
      <p:ext uri="{BB962C8B-B14F-4D97-AF65-F5344CB8AC3E}">
        <p14:creationId xmlns:p14="http://schemas.microsoft.com/office/powerpoint/2010/main" val="58913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07" y="76638"/>
            <a:ext cx="10515600" cy="1001220"/>
          </a:xfrm>
        </p:spPr>
        <p:txBody>
          <a:bodyPr/>
          <a:lstStyle/>
          <a:p>
            <a:r>
              <a:rPr lang="en-US" dirty="0"/>
              <a:t>Exam Rubric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286F74-80DD-D14A-950D-3E41B251FD18}"/>
              </a:ext>
            </a:extLst>
          </p:cNvPr>
          <p:cNvSpPr txBox="1"/>
          <p:nvPr/>
        </p:nvSpPr>
        <p:spPr>
          <a:xfrm>
            <a:off x="278524" y="4826629"/>
            <a:ext cx="1163495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Items A-E are scored using a 1-5 rating system (1=poor; 2=fair; 3=average; 4=good; 5=excellent).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Individual reviewer scores (R1, R2 and R3) and average (Avg.) scores of the committee.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A passing grade is contingent on receiving an average 3.0 or above score on all items 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39FE74-B209-6A46-8196-DB1477505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75729"/>
              </p:ext>
            </p:extLst>
          </p:nvPr>
        </p:nvGraphicFramePr>
        <p:xfrm>
          <a:off x="1039869" y="1177159"/>
          <a:ext cx="9565069" cy="321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1649">
                  <a:extLst>
                    <a:ext uri="{9D8B030D-6E8A-4147-A177-3AD203B41FA5}">
                      <a16:colId xmlns:a16="http://schemas.microsoft.com/office/drawing/2014/main" val="2187359856"/>
                    </a:ext>
                  </a:extLst>
                </a:gridCol>
                <a:gridCol w="599174">
                  <a:extLst>
                    <a:ext uri="{9D8B030D-6E8A-4147-A177-3AD203B41FA5}">
                      <a16:colId xmlns:a16="http://schemas.microsoft.com/office/drawing/2014/main" val="1952682509"/>
                    </a:ext>
                  </a:extLst>
                </a:gridCol>
                <a:gridCol w="599174">
                  <a:extLst>
                    <a:ext uri="{9D8B030D-6E8A-4147-A177-3AD203B41FA5}">
                      <a16:colId xmlns:a16="http://schemas.microsoft.com/office/drawing/2014/main" val="2821167018"/>
                    </a:ext>
                  </a:extLst>
                </a:gridCol>
                <a:gridCol w="599174">
                  <a:extLst>
                    <a:ext uri="{9D8B030D-6E8A-4147-A177-3AD203B41FA5}">
                      <a16:colId xmlns:a16="http://schemas.microsoft.com/office/drawing/2014/main" val="3681190358"/>
                    </a:ext>
                  </a:extLst>
                </a:gridCol>
                <a:gridCol w="1105898">
                  <a:extLst>
                    <a:ext uri="{9D8B030D-6E8A-4147-A177-3AD203B41FA5}">
                      <a16:colId xmlns:a16="http://schemas.microsoft.com/office/drawing/2014/main" val="195848836"/>
                    </a:ext>
                  </a:extLst>
                </a:gridCol>
              </a:tblGrid>
              <a:tr h="6420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R1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R2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R3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Avg.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3823047"/>
                  </a:ext>
                </a:extLst>
              </a:tr>
              <a:tr h="3812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A. Written proposal (grammar, clarity)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3732716"/>
                  </a:ext>
                </a:extLst>
              </a:tr>
              <a:tr h="3812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B. Hypothesis and Aims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659249"/>
                  </a:ext>
                </a:extLst>
              </a:tr>
              <a:tr h="3812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C. Methodology proposed within the grant application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439556"/>
                  </a:ext>
                </a:extLst>
              </a:tr>
              <a:tr h="762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D. Oral Presentation (slides and student question and answer capability and composure under stress)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642238"/>
                  </a:ext>
                </a:extLst>
              </a:tr>
              <a:tr h="6000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E. Comprehension and understanding of the literature and field of study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endParaRPr lang="en-US" sz="22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785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24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59" y="-56261"/>
            <a:ext cx="10515600" cy="1001220"/>
          </a:xfrm>
        </p:spPr>
        <p:txBody>
          <a:bodyPr/>
          <a:lstStyle/>
          <a:p>
            <a:r>
              <a:rPr lang="en-US" dirty="0"/>
              <a:t>Exam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BAB4E-63C9-604A-A072-D37C6383B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59" y="2024802"/>
            <a:ext cx="11914785" cy="2084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a. Topics given to students + begin a 6-week writing period </a:t>
            </a:r>
          </a:p>
          <a:p>
            <a:pPr lvl="1"/>
            <a:r>
              <a:rPr lang="en-US" sz="2200" dirty="0"/>
              <a:t>Students to submit Abstract page @Week 1</a:t>
            </a:r>
          </a:p>
          <a:p>
            <a:pPr lvl="1"/>
            <a:r>
              <a:rPr lang="en-US" sz="2200" dirty="0"/>
              <a:t>Committees to screen for fairness and provide brief comments to student.</a:t>
            </a:r>
          </a:p>
          <a:p>
            <a:pPr lvl="1"/>
            <a:r>
              <a:rPr lang="en-US" sz="2200" dirty="0"/>
              <a:t>Aims must not overlap with PI’s current research Aims.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7C13A3-08D2-D649-B9AB-68DDEA1E089A}"/>
              </a:ext>
            </a:extLst>
          </p:cNvPr>
          <p:cNvSpPr txBox="1"/>
          <p:nvPr/>
        </p:nvSpPr>
        <p:spPr>
          <a:xfrm>
            <a:off x="788276" y="936634"/>
            <a:ext cx="85764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Key Dates: 		</a:t>
            </a:r>
            <a:r>
              <a:rPr lang="en-US" sz="2400" b="1" dirty="0">
                <a:solidFill>
                  <a:schemeClr val="bg1"/>
                </a:solidFill>
              </a:rPr>
              <a:t>5/9		6/20		7/15	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			 (a)		  (b) 		  (c) 	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286F74-80DD-D14A-950D-3E41B251FD18}"/>
              </a:ext>
            </a:extLst>
          </p:cNvPr>
          <p:cNvSpPr txBox="1"/>
          <p:nvPr/>
        </p:nvSpPr>
        <p:spPr>
          <a:xfrm>
            <a:off x="119559" y="3775613"/>
            <a:ext cx="1163495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  <a:latin typeface="Candara" panose="020E0502030303020204" pitchFamily="34" charset="0"/>
              </a:rPr>
              <a:t>b. Proposals due + oral presentations begin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Student’s oral presentation =&lt; 30 min; combined with Q&amp;As, entire session &lt;=2 hours.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PIs may watch student’s presentation, but cannot ask questions.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53713D-D62C-C340-B302-7EF1BA569533}"/>
              </a:ext>
            </a:extLst>
          </p:cNvPr>
          <p:cNvSpPr txBox="1"/>
          <p:nvPr/>
        </p:nvSpPr>
        <p:spPr>
          <a:xfrm>
            <a:off x="119559" y="5300320"/>
            <a:ext cx="1163495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  <a:latin typeface="Candara" panose="020E0502030303020204" pitchFamily="34" charset="0"/>
              </a:rPr>
              <a:t>c. Committees makes final decision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Possible outcomes - pass, fail, or conditional pass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Resubmission may be due in 2 weeks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For fail, student will have another opportunity to take the exam</a:t>
            </a:r>
          </a:p>
        </p:txBody>
      </p:sp>
    </p:spTree>
    <p:extLst>
      <p:ext uri="{BB962C8B-B14F-4D97-AF65-F5344CB8AC3E}">
        <p14:creationId xmlns:p14="http://schemas.microsoft.com/office/powerpoint/2010/main" val="32498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01220"/>
          </a:xfrm>
        </p:spPr>
        <p:txBody>
          <a:bodyPr>
            <a:normAutofit/>
          </a:bodyPr>
          <a:lstStyle/>
          <a:p>
            <a:r>
              <a:rPr lang="en-US" sz="4000" dirty="0"/>
              <a:t>NIH Research Project Grants (R01)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BAB4E-63C9-604A-A072-D37C6383B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1001220"/>
            <a:ext cx="11914785" cy="7701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8. </a:t>
            </a:r>
            <a:r>
              <a:rPr lang="en-US" sz="2200" b="1" dirty="0"/>
              <a:t>Title</a:t>
            </a:r>
          </a:p>
          <a:p>
            <a:pPr lvl="1"/>
            <a:r>
              <a:rPr lang="en-US" sz="2200" dirty="0"/>
              <a:t>Limited to 81 characters</a:t>
            </a:r>
          </a:p>
        </p:txBody>
      </p:sp>
      <p:pic>
        <p:nvPicPr>
          <p:cNvPr id="2050" name="Picture 2" descr="page2image25167744">
            <a:extLst>
              <a:ext uri="{FF2B5EF4-FFF2-40B4-BE49-F238E27FC236}">
                <a16:creationId xmlns:a16="http://schemas.microsoft.com/office/drawing/2014/main" id="{AC152768-8D8F-944E-A263-948311E1D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182563"/>
            <a:ext cx="182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2image25167936">
            <a:extLst>
              <a:ext uri="{FF2B5EF4-FFF2-40B4-BE49-F238E27FC236}">
                <a16:creationId xmlns:a16="http://schemas.microsoft.com/office/drawing/2014/main" id="{01E36DF4-3763-B84A-A8F4-40DED261C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-182563"/>
            <a:ext cx="46101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ge2image25168128">
            <a:extLst>
              <a:ext uri="{FF2B5EF4-FFF2-40B4-BE49-F238E27FC236}">
                <a16:creationId xmlns:a16="http://schemas.microsoft.com/office/drawing/2014/main" id="{6E9FF6CC-FBF7-2147-8531-21FBFBE9E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-182563"/>
            <a:ext cx="182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page2image25168512">
            <a:extLst>
              <a:ext uri="{FF2B5EF4-FFF2-40B4-BE49-F238E27FC236}">
                <a16:creationId xmlns:a16="http://schemas.microsoft.com/office/drawing/2014/main" id="{D8967022-3AFF-984C-8658-2DA6FD5DE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-182563"/>
            <a:ext cx="38100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BB76B5D-E1D2-E44F-ACDD-AB51285687FA}"/>
              </a:ext>
            </a:extLst>
          </p:cNvPr>
          <p:cNvSpPr txBox="1"/>
          <p:nvPr/>
        </p:nvSpPr>
        <p:spPr>
          <a:xfrm>
            <a:off x="127000" y="1876723"/>
            <a:ext cx="1199794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10. </a:t>
            </a:r>
            <a:r>
              <a:rPr lang="en-US" sz="2200" b="1" dirty="0">
                <a:solidFill>
                  <a:schemeClr val="bg1"/>
                </a:solidFill>
                <a:latin typeface="Candara" panose="020E0502030303020204" pitchFamily="34" charset="0"/>
              </a:rPr>
              <a:t>Project Summary (abstract)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&lt;30 lines of text	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Summary of proposed activity suitable for dissemination to public (e.g., media)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Provide information on significance (e.g., public health relevance)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1ACF23-2ECD-AF41-8D63-CD466EB8D41C}"/>
              </a:ext>
            </a:extLst>
          </p:cNvPr>
          <p:cNvSpPr txBox="1"/>
          <p:nvPr/>
        </p:nvSpPr>
        <p:spPr>
          <a:xfrm>
            <a:off x="127000" y="3428599"/>
            <a:ext cx="1199794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11. </a:t>
            </a:r>
            <a:r>
              <a:rPr lang="en-US" sz="2200" b="1" dirty="0">
                <a:solidFill>
                  <a:schemeClr val="bg1"/>
                </a:solidFill>
                <a:latin typeface="Candara" panose="020E0502030303020204" pitchFamily="34" charset="0"/>
              </a:rPr>
              <a:t>Project Narrative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&lt; 3 sentences.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Describe relevance to public health.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Should be succinct and use plain language suitable for a lay audience.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1B5206-A562-BB46-BC7F-7CFE04322DED}"/>
              </a:ext>
            </a:extLst>
          </p:cNvPr>
          <p:cNvSpPr txBox="1"/>
          <p:nvPr/>
        </p:nvSpPr>
        <p:spPr>
          <a:xfrm>
            <a:off x="127000" y="4875149"/>
            <a:ext cx="11938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13. </a:t>
            </a:r>
            <a:r>
              <a:rPr lang="en-US" sz="2200" b="1" dirty="0">
                <a:solidFill>
                  <a:schemeClr val="bg1"/>
                </a:solidFill>
                <a:latin typeface="Candara" panose="020E0502030303020204" pitchFamily="34" charset="0"/>
              </a:rPr>
              <a:t>Specific Aims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1 page limit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State the goals and objectives of the proposed research.</a:t>
            </a:r>
          </a:p>
          <a:p>
            <a:pPr marL="800078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Summarize the expected outcomes and including impact of research on fields involved.</a:t>
            </a:r>
          </a:p>
        </p:txBody>
      </p:sp>
    </p:spTree>
    <p:extLst>
      <p:ext uri="{BB962C8B-B14F-4D97-AF65-F5344CB8AC3E}">
        <p14:creationId xmlns:p14="http://schemas.microsoft.com/office/powerpoint/2010/main" val="406278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2378-9EB4-B245-93A0-18FDC42E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144"/>
            <a:ext cx="10515600" cy="1001220"/>
          </a:xfrm>
        </p:spPr>
        <p:txBody>
          <a:bodyPr>
            <a:normAutofit fontScale="90000"/>
          </a:bodyPr>
          <a:lstStyle/>
          <a:p>
            <a:r>
              <a:rPr lang="en-US" dirty="0"/>
              <a:t>NIH Research Project Grants (R01, 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BAB4E-63C9-604A-A072-D37C6383B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921845"/>
            <a:ext cx="11914785" cy="11222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14. </a:t>
            </a:r>
            <a:r>
              <a:rPr lang="en-US" sz="2200" b="1" dirty="0"/>
              <a:t>Research Strategy</a:t>
            </a:r>
          </a:p>
          <a:p>
            <a:pPr lvl="1"/>
            <a:r>
              <a:rPr lang="en-US" sz="2200" dirty="0"/>
              <a:t>Limited to 12 pages</a:t>
            </a:r>
          </a:p>
          <a:p>
            <a:pPr lvl="1"/>
            <a:r>
              <a:rPr lang="en-US" sz="2200" dirty="0"/>
              <a:t>Bulk of the proposal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2050" name="Picture 2" descr="page2image25167744">
            <a:extLst>
              <a:ext uri="{FF2B5EF4-FFF2-40B4-BE49-F238E27FC236}">
                <a16:creationId xmlns:a16="http://schemas.microsoft.com/office/drawing/2014/main" id="{AC152768-8D8F-944E-A263-948311E1D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182563"/>
            <a:ext cx="182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2image25167936">
            <a:extLst>
              <a:ext uri="{FF2B5EF4-FFF2-40B4-BE49-F238E27FC236}">
                <a16:creationId xmlns:a16="http://schemas.microsoft.com/office/drawing/2014/main" id="{01E36DF4-3763-B84A-A8F4-40DED261C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-182563"/>
            <a:ext cx="46101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ge2image25168128">
            <a:extLst>
              <a:ext uri="{FF2B5EF4-FFF2-40B4-BE49-F238E27FC236}">
                <a16:creationId xmlns:a16="http://schemas.microsoft.com/office/drawing/2014/main" id="{6E9FF6CC-FBF7-2147-8531-21FBFBE9E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-182563"/>
            <a:ext cx="182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page2image25168512">
            <a:extLst>
              <a:ext uri="{FF2B5EF4-FFF2-40B4-BE49-F238E27FC236}">
                <a16:creationId xmlns:a16="http://schemas.microsoft.com/office/drawing/2014/main" id="{D8967022-3AFF-984C-8658-2DA6FD5DE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-182563"/>
            <a:ext cx="38100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231C34-761F-7A45-9266-46224309EDC9}"/>
              </a:ext>
            </a:extLst>
          </p:cNvPr>
          <p:cNvSpPr txBox="1"/>
          <p:nvPr/>
        </p:nvSpPr>
        <p:spPr>
          <a:xfrm>
            <a:off x="-1" y="2182423"/>
            <a:ext cx="1204178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377" lvl="1" indent="-457200">
              <a:buAutoNum type="alphaUcPeriod"/>
            </a:pPr>
            <a:r>
              <a:rPr lang="en-US" sz="2200" b="1" dirty="0">
                <a:solidFill>
                  <a:schemeClr val="bg1"/>
                </a:solidFill>
              </a:rPr>
              <a:t>Significance 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the importance of the project within your field and the critical scientific/clinical questions it will address. 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how the project will contribute towards scientific knowledge, development of technologies and capabilities (research or clinical) in your field. 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how clinical and/or research concepts, methods, technologies, treatments and interventions will be enhanced in your field if the project aims are achieved.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ACB830-356A-3640-A6D2-2BD6F18CEF7C}"/>
              </a:ext>
            </a:extLst>
          </p:cNvPr>
          <p:cNvSpPr txBox="1"/>
          <p:nvPr/>
        </p:nvSpPr>
        <p:spPr>
          <a:xfrm>
            <a:off x="0" y="3919708"/>
            <a:ext cx="12192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77" lvl="1"/>
            <a:r>
              <a:rPr lang="en-US" sz="2200" b="1" dirty="0">
                <a:solidFill>
                  <a:schemeClr val="bg1"/>
                </a:solidFill>
              </a:rPr>
              <a:t>B. 	Innovation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Explain how the project challenges scientific conventions and seeks 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advantages over existing methods.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novel theoretical approaches and concepts that will arise from the research. </a:t>
            </a:r>
          </a:p>
          <a:p>
            <a:pPr marL="914353" lvl="2" indent="0">
              <a:buNone/>
            </a:pP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DCC4C8-EA4B-FE41-8E7B-931F3C5B4E55}"/>
              </a:ext>
            </a:extLst>
          </p:cNvPr>
          <p:cNvSpPr txBox="1"/>
          <p:nvPr/>
        </p:nvSpPr>
        <p:spPr>
          <a:xfrm>
            <a:off x="0" y="5188652"/>
            <a:ext cx="128270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77" lvl="1"/>
            <a:r>
              <a:rPr lang="en-US" sz="2200" b="1" dirty="0">
                <a:solidFill>
                  <a:schemeClr val="bg1"/>
                </a:solidFill>
              </a:rPr>
              <a:t>C.	Approach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Describe the  research strategy, methodology and analysis that will be carried out in order to accomplish the specific aims of the proposal.</a:t>
            </a:r>
          </a:p>
          <a:p>
            <a:pPr marL="1200104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Discuss potential problems, alternative strategies and benchmarks for successful completion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13001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565" y="-11835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Resources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9393" y="1027906"/>
            <a:ext cx="12475779" cy="426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ts val="1200"/>
              </a:spcAft>
              <a:buClr>
                <a:srgbClr val="004DA4">
                  <a:lumMod val="75000"/>
                </a:srgbClr>
              </a:buClr>
            </a:pPr>
            <a:endParaRPr lang="en-US" sz="2000" b="1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 kern="0" dirty="0">
                <a:solidFill>
                  <a:schemeClr val="bg1"/>
                </a:solidFill>
                <a:ea typeface="ＭＳ Ｐゴシック" charset="-128"/>
              </a:rPr>
              <a:t>BME Quals page:</a:t>
            </a:r>
            <a:r>
              <a:rPr lang="en-US" sz="2000" kern="0" dirty="0">
                <a:solidFill>
                  <a:schemeClr val="bg1"/>
                </a:solidFill>
                <a:ea typeface="ＭＳ Ｐゴシック" charset="-128"/>
              </a:rPr>
              <a:t> </a:t>
            </a:r>
            <a:r>
              <a:rPr lang="en-US" sz="2000" kern="0" dirty="0">
                <a:solidFill>
                  <a:schemeClr val="bg1"/>
                </a:solidFill>
                <a:ea typeface="ＭＳ Ｐゴシック" charset="-128"/>
                <a:hlinkClick r:id="rId3"/>
              </a:rPr>
              <a:t>https://www.bme.uconn.edu/doctoral-qualifying-exam/</a:t>
            </a:r>
            <a:endParaRPr lang="en-US" sz="2000" b="1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§"/>
            </a:pPr>
            <a:endParaRPr lang="en-US" sz="2000" b="1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 kern="0" dirty="0">
                <a:solidFill>
                  <a:schemeClr val="bg1"/>
                </a:solidFill>
                <a:ea typeface="ＭＳ Ｐゴシック" charset="-128"/>
              </a:rPr>
              <a:t>Sample R01 Proposals: </a:t>
            </a:r>
            <a:r>
              <a:rPr lang="en-US" sz="2000" kern="0" dirty="0">
                <a:solidFill>
                  <a:schemeClr val="bg1"/>
                </a:solidFill>
                <a:ea typeface="ＭＳ Ｐゴシック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https://www.niaid.nih.gov/grants-contracts/sample-applications#r01</a:t>
            </a:r>
            <a:endParaRPr lang="en-US" sz="2000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§"/>
            </a:pPr>
            <a:endParaRPr lang="en-US" sz="2000" b="1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 kern="0" dirty="0">
                <a:solidFill>
                  <a:schemeClr val="bg1"/>
                </a:solidFill>
                <a:ea typeface="ＭＳ Ｐゴシック" charset="-128"/>
              </a:rPr>
              <a:t>R01 Instructions (SF 424 Form): </a:t>
            </a:r>
            <a:r>
              <a:rPr lang="en-US" sz="2000" kern="0" dirty="0">
                <a:solidFill>
                  <a:schemeClr val="bg1"/>
                </a:solidFill>
                <a:ea typeface="ＭＳ Ｐゴシック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https://grants.nih.gov/grants/how-to-apply-application-guide/forms-g/general-forms-g.pdf</a:t>
            </a:r>
            <a:endParaRPr lang="en-US" sz="2000" kern="0" dirty="0">
              <a:solidFill>
                <a:schemeClr val="bg1"/>
              </a:solidFill>
              <a:ea typeface="ＭＳ Ｐゴシック" charset="-128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Clr>
                <a:srgbClr val="004DA4">
                  <a:lumMod val="75000"/>
                </a:srgbClr>
              </a:buClr>
            </a:pPr>
            <a:endParaRPr lang="en-US" sz="2000" b="1" kern="0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7201AF-DE0F-29D0-3F1C-DEA5D40A9FDB}"/>
              </a:ext>
            </a:extLst>
          </p:cNvPr>
          <p:cNvSpPr txBox="1"/>
          <p:nvPr/>
        </p:nvSpPr>
        <p:spPr>
          <a:xfrm>
            <a:off x="399392" y="4578933"/>
            <a:ext cx="11393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George Cham’s  Piled Higher and Deeper (PHD) Comics  - https://</a:t>
            </a:r>
            <a:r>
              <a:rPr lang="en-US" sz="2400" dirty="0" err="1">
                <a:solidFill>
                  <a:schemeClr val="bg1"/>
                </a:solidFill>
              </a:rPr>
              <a:t>phdcomics.com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82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0447" y="355360"/>
            <a:ext cx="350628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500" dirty="0">
                <a:solidFill>
                  <a:schemeClr val="bg1"/>
                </a:solidFill>
              </a:rPr>
              <a:t>Thank You! 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3B9A7BB-460A-A145-8D8A-1A933EA99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366" y="1769429"/>
            <a:ext cx="10853451" cy="361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8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4639</TotalTime>
  <Words>875</Words>
  <Application>Microsoft Macintosh PowerPoint</Application>
  <PresentationFormat>Widescreen</PresentationFormat>
  <Paragraphs>112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Candara</vt:lpstr>
      <vt:lpstr>Wingdings</vt:lpstr>
      <vt:lpstr>Office Theme</vt:lpstr>
      <vt:lpstr>A guide to the qualifying exam UConn BME </vt:lpstr>
      <vt:lpstr>Why do I have to take a Qualifying Exam?</vt:lpstr>
      <vt:lpstr>Exam Format</vt:lpstr>
      <vt:lpstr>Exam Rubric</vt:lpstr>
      <vt:lpstr>Exam Timeline</vt:lpstr>
      <vt:lpstr>NIH Research Project Grants (R01)</vt:lpstr>
      <vt:lpstr>NIH Research Project Grants (R01, continued)</vt:lpstr>
      <vt:lpstr>Resources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Ilies, Horea</dc:creator>
  <cp:keywords/>
  <dc:description/>
  <cp:lastModifiedBy>Escabi, Monty</cp:lastModifiedBy>
  <cp:revision>70</cp:revision>
  <dcterms:created xsi:type="dcterms:W3CDTF">2018-09-26T18:56:06Z</dcterms:created>
  <dcterms:modified xsi:type="dcterms:W3CDTF">2023-04-04T16:01:08Z</dcterms:modified>
  <cp:category/>
</cp:coreProperties>
</file>